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364" autoAdjust="0"/>
  </p:normalViewPr>
  <p:slideViewPr>
    <p:cSldViewPr snapToGrid="0">
      <p:cViewPr varScale="1">
        <p:scale>
          <a:sx n="69" d="100"/>
          <a:sy n="69" d="100"/>
        </p:scale>
        <p:origin x="7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0801C4-489E-415F-9CDC-C2D0BA24A9A2}" type="datetimeFigureOut">
              <a:rPr lang="en-US" smtClean="0"/>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330247-9B06-48FB-A140-E39FEE78F8D1}" type="slidenum">
              <a:rPr lang="en-US" smtClean="0"/>
              <a:t>‹#›</a:t>
            </a:fld>
            <a:endParaRPr lang="en-US"/>
          </a:p>
        </p:txBody>
      </p:sp>
    </p:spTree>
    <p:extLst>
      <p:ext uri="{BB962C8B-B14F-4D97-AF65-F5344CB8AC3E}">
        <p14:creationId xmlns:p14="http://schemas.microsoft.com/office/powerpoint/2010/main" val="807486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801C4-489E-415F-9CDC-C2D0BA24A9A2}" type="datetimeFigureOut">
              <a:rPr lang="en-US" smtClean="0"/>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330247-9B06-48FB-A140-E39FEE78F8D1}" type="slidenum">
              <a:rPr lang="en-US" smtClean="0"/>
              <a:t>‹#›</a:t>
            </a:fld>
            <a:endParaRPr lang="en-US"/>
          </a:p>
        </p:txBody>
      </p:sp>
    </p:spTree>
    <p:extLst>
      <p:ext uri="{BB962C8B-B14F-4D97-AF65-F5344CB8AC3E}">
        <p14:creationId xmlns:p14="http://schemas.microsoft.com/office/powerpoint/2010/main" val="2141243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801C4-489E-415F-9CDC-C2D0BA24A9A2}" type="datetimeFigureOut">
              <a:rPr lang="en-US" smtClean="0"/>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330247-9B06-48FB-A140-E39FEE78F8D1}" type="slidenum">
              <a:rPr lang="en-US" smtClean="0"/>
              <a:t>‹#›</a:t>
            </a:fld>
            <a:endParaRPr lang="en-US"/>
          </a:p>
        </p:txBody>
      </p:sp>
    </p:spTree>
    <p:extLst>
      <p:ext uri="{BB962C8B-B14F-4D97-AF65-F5344CB8AC3E}">
        <p14:creationId xmlns:p14="http://schemas.microsoft.com/office/powerpoint/2010/main" val="1660095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801C4-489E-415F-9CDC-C2D0BA24A9A2}" type="datetimeFigureOut">
              <a:rPr lang="en-US" smtClean="0"/>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330247-9B06-48FB-A140-E39FEE78F8D1}" type="slidenum">
              <a:rPr lang="en-US" smtClean="0"/>
              <a:t>‹#›</a:t>
            </a:fld>
            <a:endParaRPr lang="en-US"/>
          </a:p>
        </p:txBody>
      </p:sp>
    </p:spTree>
    <p:extLst>
      <p:ext uri="{BB962C8B-B14F-4D97-AF65-F5344CB8AC3E}">
        <p14:creationId xmlns:p14="http://schemas.microsoft.com/office/powerpoint/2010/main" val="3025207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00801C4-489E-415F-9CDC-C2D0BA24A9A2}" type="datetimeFigureOut">
              <a:rPr lang="en-US" smtClean="0"/>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330247-9B06-48FB-A140-E39FEE78F8D1}" type="slidenum">
              <a:rPr lang="en-US" smtClean="0"/>
              <a:t>‹#›</a:t>
            </a:fld>
            <a:endParaRPr lang="en-US"/>
          </a:p>
        </p:txBody>
      </p:sp>
    </p:spTree>
    <p:extLst>
      <p:ext uri="{BB962C8B-B14F-4D97-AF65-F5344CB8AC3E}">
        <p14:creationId xmlns:p14="http://schemas.microsoft.com/office/powerpoint/2010/main" val="3697287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0801C4-489E-415F-9CDC-C2D0BA24A9A2}" type="datetimeFigureOut">
              <a:rPr lang="en-US" smtClean="0"/>
              <a:t>02-Jun-21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330247-9B06-48FB-A140-E39FEE78F8D1}" type="slidenum">
              <a:rPr lang="en-US" smtClean="0"/>
              <a:t>‹#›</a:t>
            </a:fld>
            <a:endParaRPr lang="en-US"/>
          </a:p>
        </p:txBody>
      </p:sp>
    </p:spTree>
    <p:extLst>
      <p:ext uri="{BB962C8B-B14F-4D97-AF65-F5344CB8AC3E}">
        <p14:creationId xmlns:p14="http://schemas.microsoft.com/office/powerpoint/2010/main" val="2830427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0801C4-489E-415F-9CDC-C2D0BA24A9A2}" type="datetimeFigureOut">
              <a:rPr lang="en-US" smtClean="0"/>
              <a:t>02-Jun-21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330247-9B06-48FB-A140-E39FEE78F8D1}" type="slidenum">
              <a:rPr lang="en-US" smtClean="0"/>
              <a:t>‹#›</a:t>
            </a:fld>
            <a:endParaRPr lang="en-US"/>
          </a:p>
        </p:txBody>
      </p:sp>
    </p:spTree>
    <p:extLst>
      <p:ext uri="{BB962C8B-B14F-4D97-AF65-F5344CB8AC3E}">
        <p14:creationId xmlns:p14="http://schemas.microsoft.com/office/powerpoint/2010/main" val="2034612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0801C4-489E-415F-9CDC-C2D0BA24A9A2}" type="datetimeFigureOut">
              <a:rPr lang="en-US" smtClean="0"/>
              <a:t>02-Jun-21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330247-9B06-48FB-A140-E39FEE78F8D1}" type="slidenum">
              <a:rPr lang="en-US" smtClean="0"/>
              <a:t>‹#›</a:t>
            </a:fld>
            <a:endParaRPr lang="en-US"/>
          </a:p>
        </p:txBody>
      </p:sp>
    </p:spTree>
    <p:extLst>
      <p:ext uri="{BB962C8B-B14F-4D97-AF65-F5344CB8AC3E}">
        <p14:creationId xmlns:p14="http://schemas.microsoft.com/office/powerpoint/2010/main" val="634209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0801C4-489E-415F-9CDC-C2D0BA24A9A2}" type="datetimeFigureOut">
              <a:rPr lang="en-US" smtClean="0"/>
              <a:t>02-Jun-21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330247-9B06-48FB-A140-E39FEE78F8D1}" type="slidenum">
              <a:rPr lang="en-US" smtClean="0"/>
              <a:t>‹#›</a:t>
            </a:fld>
            <a:endParaRPr lang="en-US"/>
          </a:p>
        </p:txBody>
      </p:sp>
    </p:spTree>
    <p:extLst>
      <p:ext uri="{BB962C8B-B14F-4D97-AF65-F5344CB8AC3E}">
        <p14:creationId xmlns:p14="http://schemas.microsoft.com/office/powerpoint/2010/main" val="3118595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00801C4-489E-415F-9CDC-C2D0BA24A9A2}" type="datetimeFigureOut">
              <a:rPr lang="en-US" smtClean="0"/>
              <a:t>02-Jun-21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330247-9B06-48FB-A140-E39FEE78F8D1}" type="slidenum">
              <a:rPr lang="en-US" smtClean="0"/>
              <a:t>‹#›</a:t>
            </a:fld>
            <a:endParaRPr lang="en-US"/>
          </a:p>
        </p:txBody>
      </p:sp>
    </p:spTree>
    <p:extLst>
      <p:ext uri="{BB962C8B-B14F-4D97-AF65-F5344CB8AC3E}">
        <p14:creationId xmlns:p14="http://schemas.microsoft.com/office/powerpoint/2010/main" val="66676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00801C4-489E-415F-9CDC-C2D0BA24A9A2}" type="datetimeFigureOut">
              <a:rPr lang="en-US" smtClean="0"/>
              <a:t>02-Jun-21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330247-9B06-48FB-A140-E39FEE78F8D1}" type="slidenum">
              <a:rPr lang="en-US" smtClean="0"/>
              <a:t>‹#›</a:t>
            </a:fld>
            <a:endParaRPr lang="en-US"/>
          </a:p>
        </p:txBody>
      </p:sp>
    </p:spTree>
    <p:extLst>
      <p:ext uri="{BB962C8B-B14F-4D97-AF65-F5344CB8AC3E}">
        <p14:creationId xmlns:p14="http://schemas.microsoft.com/office/powerpoint/2010/main" val="2265877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0801C4-489E-415F-9CDC-C2D0BA24A9A2}" type="datetimeFigureOut">
              <a:rPr lang="en-US" smtClean="0"/>
              <a:t>02-Jun-21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330247-9B06-48FB-A140-E39FEE78F8D1}" type="slidenum">
              <a:rPr lang="en-US" smtClean="0"/>
              <a:t>‹#›</a:t>
            </a:fld>
            <a:endParaRPr lang="en-US"/>
          </a:p>
        </p:txBody>
      </p:sp>
    </p:spTree>
    <p:extLst>
      <p:ext uri="{BB962C8B-B14F-4D97-AF65-F5344CB8AC3E}">
        <p14:creationId xmlns:p14="http://schemas.microsoft.com/office/powerpoint/2010/main" val="1743492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39633" y="192632"/>
            <a:ext cx="11064240" cy="6299608"/>
          </a:xfrm>
        </p:spPr>
        <p:txBody>
          <a:bodyPr>
            <a:normAutofit fontScale="85000" lnSpcReduction="20000"/>
          </a:bodyPr>
          <a:lstStyle/>
          <a:p>
            <a:pPr algn="l"/>
            <a:r>
              <a:rPr lang="en-US" dirty="0" smtClean="0">
                <a:solidFill>
                  <a:schemeClr val="accent6"/>
                </a:solidFill>
              </a:rPr>
              <a:t>BIOL 2510 Learning Objectives 2CD</a:t>
            </a:r>
          </a:p>
          <a:p>
            <a:pPr algn="l"/>
            <a:r>
              <a:rPr lang="en-US" dirty="0" smtClean="0">
                <a:solidFill>
                  <a:schemeClr val="accent6"/>
                </a:solidFill>
              </a:rPr>
              <a:t>Lecture 2C</a:t>
            </a:r>
          </a:p>
          <a:p>
            <a:pPr marL="457200" indent="-457200" algn="l">
              <a:buAutoNum type="arabicPeriod"/>
            </a:pPr>
            <a:r>
              <a:rPr lang="en-US" dirty="0" smtClean="0"/>
              <a:t>Distinguish between the timing and location of bleeding in abnormal primary hemostasis vs abnormal secondary hemostasis.</a:t>
            </a:r>
          </a:p>
          <a:p>
            <a:pPr algn="l"/>
            <a:r>
              <a:rPr lang="en-US" b="1" dirty="0" smtClean="0">
                <a:solidFill>
                  <a:srgbClr val="FF0000"/>
                </a:solidFill>
              </a:rPr>
              <a:t>Primary hemostasis is mainly associated with platelet aggregation and platelet plug formation while secondary is the deposition of insoluble fibrin later generating through proteolytic coagulation cascade</a:t>
            </a:r>
          </a:p>
          <a:p>
            <a:pPr algn="l"/>
            <a:r>
              <a:rPr lang="en-US" dirty="0" smtClean="0"/>
              <a:t>2. Define terms related to bleeding in the skin and match those terms to photos. (Include photos.)</a:t>
            </a:r>
          </a:p>
          <a:p>
            <a:pPr algn="l"/>
            <a:r>
              <a:rPr lang="en-US" b="1" dirty="0" smtClean="0">
                <a:solidFill>
                  <a:srgbClr val="0070C0"/>
                </a:solidFill>
              </a:rPr>
              <a:t>Acute wounds- </a:t>
            </a:r>
            <a:r>
              <a:rPr lang="en-US" b="1" dirty="0" smtClean="0">
                <a:solidFill>
                  <a:schemeClr val="accent6"/>
                </a:solidFill>
              </a:rPr>
              <a:t>these are the wounds that form immediately.</a:t>
            </a:r>
          </a:p>
          <a:p>
            <a:pPr algn="l"/>
            <a:r>
              <a:rPr lang="en-US" b="1" dirty="0" smtClean="0"/>
              <a:t>Chronic wound- </a:t>
            </a:r>
            <a:r>
              <a:rPr lang="en-US" b="1" dirty="0" smtClean="0">
                <a:solidFill>
                  <a:schemeClr val="accent2"/>
                </a:solidFill>
              </a:rPr>
              <a:t>these are caused by the skin injuries that fail to heal normally</a:t>
            </a:r>
          </a:p>
          <a:p>
            <a:pPr algn="l"/>
            <a:r>
              <a:rPr lang="en-US" b="1" dirty="0" smtClean="0">
                <a:solidFill>
                  <a:srgbClr val="0070C0"/>
                </a:solidFill>
              </a:rPr>
              <a:t>Exudate-  </a:t>
            </a:r>
            <a:r>
              <a:rPr lang="en-US" b="1" dirty="0" smtClean="0">
                <a:solidFill>
                  <a:srgbClr val="FF0000"/>
                </a:solidFill>
              </a:rPr>
              <a:t>the fluid that accumulates in a wound</a:t>
            </a:r>
          </a:p>
          <a:p>
            <a:pPr algn="l"/>
            <a:r>
              <a:rPr lang="en-US" dirty="0" smtClean="0"/>
              <a:t>3.</a:t>
            </a:r>
            <a:r>
              <a:rPr lang="en-US" dirty="0"/>
              <a:t> </a:t>
            </a:r>
            <a:r>
              <a:rPr lang="en-US" dirty="0" smtClean="0"/>
              <a:t>Define terms related to bleeding into body fluids and body cavities.</a:t>
            </a:r>
          </a:p>
          <a:p>
            <a:pPr algn="l"/>
            <a:r>
              <a:rPr lang="en-US" b="1" dirty="0" smtClean="0">
                <a:solidFill>
                  <a:srgbClr val="FF0000"/>
                </a:solidFill>
              </a:rPr>
              <a:t>Sanguineous </a:t>
            </a:r>
            <a:r>
              <a:rPr lang="en-US" b="1" dirty="0" smtClean="0"/>
              <a:t>- bloody</a:t>
            </a:r>
          </a:p>
          <a:p>
            <a:pPr algn="l"/>
            <a:r>
              <a:rPr lang="en-US" b="1" dirty="0" smtClean="0">
                <a:solidFill>
                  <a:schemeClr val="accent2">
                    <a:lumMod val="75000"/>
                  </a:schemeClr>
                </a:solidFill>
              </a:rPr>
              <a:t>Serous</a:t>
            </a:r>
            <a:r>
              <a:rPr lang="en-US" b="1" dirty="0" smtClean="0"/>
              <a:t>- pale yellow</a:t>
            </a:r>
          </a:p>
          <a:p>
            <a:pPr algn="l"/>
            <a:r>
              <a:rPr lang="en-US" b="1" dirty="0" smtClean="0">
                <a:solidFill>
                  <a:schemeClr val="accent4">
                    <a:lumMod val="75000"/>
                  </a:schemeClr>
                </a:solidFill>
              </a:rPr>
              <a:t>Scant</a:t>
            </a:r>
            <a:r>
              <a:rPr lang="en-US" b="1" dirty="0" smtClean="0"/>
              <a:t>- Tiny amount of fluid present while dressing changes.</a:t>
            </a:r>
          </a:p>
          <a:p>
            <a:pPr algn="l"/>
            <a:r>
              <a:rPr lang="en-US" dirty="0" smtClean="0"/>
              <a:t>4. Contrast the clotting factors and coagulation pathways (intrinsic vs extrinsic vs common) assessed by the PT and aPTT blood tests. </a:t>
            </a:r>
          </a:p>
          <a:p>
            <a:pPr algn="l"/>
            <a:r>
              <a:rPr lang="en-US" b="1" dirty="0" smtClean="0">
                <a:solidFill>
                  <a:srgbClr val="FF0000"/>
                </a:solidFill>
              </a:rPr>
              <a:t>The intrinsic pathway starts from the outside of the bloodstream whereas the extrinsic begins inside the bloodstream.</a:t>
            </a:r>
          </a:p>
          <a:p>
            <a:pPr algn="l"/>
            <a:r>
              <a:rPr lang="en-US" dirty="0" smtClean="0"/>
              <a:t>5.Describe the usefulness of a D-Dimer blood test.</a:t>
            </a:r>
          </a:p>
          <a:p>
            <a:pPr algn="l"/>
            <a:r>
              <a:rPr lang="en-US" b="1" dirty="0" smtClean="0">
                <a:solidFill>
                  <a:schemeClr val="accent1">
                    <a:lumMod val="75000"/>
                  </a:schemeClr>
                </a:solidFill>
              </a:rPr>
              <a:t>The D-Dimer blood test is useful in testing whether one has blood clotting disorder.</a:t>
            </a:r>
          </a:p>
          <a:p>
            <a:pPr algn="l"/>
            <a:endParaRPr lang="en-US" b="1" dirty="0" smtClean="0"/>
          </a:p>
          <a:p>
            <a:pPr algn="l"/>
            <a:endParaRPr lang="en-US" dirty="0">
              <a:solidFill>
                <a:schemeClr val="accent6"/>
              </a:solidFill>
            </a:endParaRPr>
          </a:p>
        </p:txBody>
      </p:sp>
    </p:spTree>
    <p:extLst>
      <p:ext uri="{BB962C8B-B14F-4D97-AF65-F5344CB8AC3E}">
        <p14:creationId xmlns:p14="http://schemas.microsoft.com/office/powerpoint/2010/main" val="1739205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2805" y="271145"/>
            <a:ext cx="11741332" cy="6077404"/>
          </a:xfrm>
        </p:spPr>
        <p:txBody>
          <a:bodyPr>
            <a:normAutofit fontScale="70000" lnSpcReduction="20000"/>
          </a:bodyPr>
          <a:lstStyle/>
          <a:p>
            <a:pPr marL="0" indent="0">
              <a:buNone/>
            </a:pPr>
            <a:r>
              <a:rPr lang="en-US" dirty="0" smtClean="0"/>
              <a:t>6. Distinguish between the two etiologies of thrombocytopenia: decreased platelet production vs decreased platelet survival.</a:t>
            </a:r>
          </a:p>
          <a:p>
            <a:pPr marL="0" indent="0">
              <a:buNone/>
            </a:pPr>
            <a:r>
              <a:rPr lang="en-US" b="1" dirty="0" smtClean="0">
                <a:solidFill>
                  <a:srgbClr val="00B050"/>
                </a:solidFill>
              </a:rPr>
              <a:t>Thrombocytopenia is the condition associated with low platelet count, platelet survival is shortened therefore their production is defective.</a:t>
            </a:r>
          </a:p>
          <a:p>
            <a:pPr marL="0" indent="0">
              <a:buNone/>
            </a:pPr>
            <a:r>
              <a:rPr lang="en-US" dirty="0" smtClean="0"/>
              <a:t>7. Distinguish among the etiologies of thrombocytosis: transitory, primary and secondary.</a:t>
            </a:r>
          </a:p>
          <a:p>
            <a:pPr marL="0" indent="0">
              <a:buNone/>
            </a:pPr>
            <a:r>
              <a:rPr lang="en-US" b="1" dirty="0" smtClean="0">
                <a:solidFill>
                  <a:srgbClr val="FF0000"/>
                </a:solidFill>
              </a:rPr>
              <a:t>Primary thrombocytosis is the condition where abnormal cells in the bone marrow causes an increase in platelets. Secondary or reactive thrombocytosis is caused by a prior medical condition in patients.</a:t>
            </a:r>
          </a:p>
          <a:p>
            <a:pPr marL="0" indent="0">
              <a:buNone/>
            </a:pPr>
            <a:r>
              <a:rPr lang="en-US" dirty="0" smtClean="0"/>
              <a:t>8. Explain how thrombasthenia and von Willebrand disease affect platelet function (adherence vs aggregation).</a:t>
            </a:r>
          </a:p>
          <a:p>
            <a:pPr marL="0" indent="0">
              <a:buNone/>
            </a:pPr>
            <a:r>
              <a:rPr lang="en-US" b="1" dirty="0" smtClean="0">
                <a:solidFill>
                  <a:srgbClr val="0070C0"/>
                </a:solidFill>
              </a:rPr>
              <a:t>Von willebrand disease is an inherited disorder in the platelets that is associated with Thrombocytopenia of large platelets due to gain of function variants. Thrombasthenia is associated with weak platelets, an inherited disorder</a:t>
            </a:r>
            <a:r>
              <a:rPr lang="en-US" dirty="0" smtClean="0">
                <a:solidFill>
                  <a:srgbClr val="0070C0"/>
                </a:solidFill>
              </a:rPr>
              <a:t>.</a:t>
            </a:r>
          </a:p>
          <a:p>
            <a:pPr marL="0" indent="0">
              <a:buNone/>
            </a:pPr>
            <a:r>
              <a:rPr lang="en-US" dirty="0" smtClean="0"/>
              <a:t>9. Compare the bleeding time test and the tourniquet test with respect to the types of bleeding disorders they are able to detect.</a:t>
            </a:r>
          </a:p>
          <a:p>
            <a:pPr marL="0" indent="0">
              <a:buNone/>
            </a:pPr>
            <a:r>
              <a:rPr lang="en-US" b="1" dirty="0" smtClean="0">
                <a:solidFill>
                  <a:schemeClr val="accent6"/>
                </a:solidFill>
              </a:rPr>
              <a:t>Bleeding time tests is a test that evaluates how fast the small blood vessels in the skin stops bleeding. Tourniquet is a simple capillary test determining the fragility of the capillaries.</a:t>
            </a:r>
          </a:p>
          <a:p>
            <a:pPr marL="0" indent="0">
              <a:buNone/>
            </a:pPr>
            <a:r>
              <a:rPr lang="en-US" dirty="0" smtClean="0"/>
              <a:t>10. Report the specific clotting factor(s) associated with these disorders: hemophilia A, hemophilia B, von Willebrand disease and Vitamin K deficiency.</a:t>
            </a:r>
          </a:p>
          <a:p>
            <a:pPr marL="0" indent="0">
              <a:buNone/>
            </a:pPr>
            <a:r>
              <a:rPr lang="en-US" b="1" dirty="0" smtClean="0">
                <a:solidFill>
                  <a:srgbClr val="FF0000"/>
                </a:solidFill>
              </a:rPr>
              <a:t>Hemophilia is associated with the decreased level of factor VII or factor IX</a:t>
            </a:r>
          </a:p>
          <a:p>
            <a:pPr marL="0" indent="0">
              <a:buNone/>
            </a:pPr>
            <a:r>
              <a:rPr lang="en-US" b="1" dirty="0" smtClean="0">
                <a:solidFill>
                  <a:srgbClr val="FF0000"/>
                </a:solidFill>
              </a:rPr>
              <a:t>Von Willebrand’s disease is associated with factor VII</a:t>
            </a:r>
          </a:p>
          <a:p>
            <a:pPr marL="0" indent="0">
              <a:buNone/>
            </a:pPr>
            <a:r>
              <a:rPr lang="en-US" b="1" dirty="0" smtClean="0">
                <a:solidFill>
                  <a:srgbClr val="FF0000"/>
                </a:solidFill>
              </a:rPr>
              <a:t>Vitamin K deficiency is associated with FVII, FIX, Protein C and Protein S</a:t>
            </a:r>
          </a:p>
        </p:txBody>
      </p:sp>
    </p:spTree>
    <p:extLst>
      <p:ext uri="{BB962C8B-B14F-4D97-AF65-F5344CB8AC3E}">
        <p14:creationId xmlns:p14="http://schemas.microsoft.com/office/powerpoint/2010/main" val="2324573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7309" y="88265"/>
            <a:ext cx="11754394" cy="6508478"/>
          </a:xfrm>
        </p:spPr>
        <p:txBody>
          <a:bodyPr>
            <a:normAutofit fontScale="77500" lnSpcReduction="20000"/>
          </a:bodyPr>
          <a:lstStyle/>
          <a:p>
            <a:pPr marL="0" indent="0">
              <a:buNone/>
            </a:pPr>
            <a:r>
              <a:rPr lang="en-US" dirty="0" smtClean="0"/>
              <a:t>11. Contrast the expected PT and aPTT test results in each of these disorders: thrombocytopenia, thrombasthenia, hemophilia A, hemophilia B, von Willebrand disease and Vitamin K deficiency. </a:t>
            </a:r>
          </a:p>
          <a:p>
            <a:pPr marL="0" indent="0">
              <a:buNone/>
            </a:pPr>
            <a:r>
              <a:rPr lang="en-US" b="1" dirty="0" smtClean="0">
                <a:solidFill>
                  <a:srgbClr val="92D050"/>
                </a:solidFill>
              </a:rPr>
              <a:t>The PT test results are normal for all the disorders excluding Vitamin K deficiency, the aPTT tests are only normal for thrombocytopenia and thrombasthenia. The results are delayed for the rest of the disorders.</a:t>
            </a:r>
          </a:p>
          <a:p>
            <a:pPr marL="0" indent="0">
              <a:buNone/>
            </a:pPr>
            <a:r>
              <a:rPr lang="en-US" dirty="0" smtClean="0"/>
              <a:t>12. Provide three reasons why Vitamin K is administered to newborn babies.</a:t>
            </a:r>
          </a:p>
          <a:p>
            <a:pPr marL="0" indent="0">
              <a:buNone/>
            </a:pPr>
            <a:r>
              <a:rPr lang="en-US" b="1" dirty="0" smtClean="0">
                <a:solidFill>
                  <a:srgbClr val="FF0000"/>
                </a:solidFill>
              </a:rPr>
              <a:t>Vitamin K helps in clotting of blood</a:t>
            </a:r>
          </a:p>
          <a:p>
            <a:pPr marL="0" indent="0">
              <a:buNone/>
            </a:pPr>
            <a:r>
              <a:rPr lang="en-US" b="1" dirty="0" smtClean="0">
                <a:solidFill>
                  <a:srgbClr val="FF0000"/>
                </a:solidFill>
              </a:rPr>
              <a:t>It also prevents rare but potentially fatal bleeding disorder</a:t>
            </a:r>
          </a:p>
          <a:p>
            <a:pPr marL="0" indent="0">
              <a:buNone/>
            </a:pPr>
            <a:r>
              <a:rPr lang="en-US" b="1" dirty="0" smtClean="0">
                <a:solidFill>
                  <a:srgbClr val="FF0000"/>
                </a:solidFill>
              </a:rPr>
              <a:t>At birth the babies are in need of Vitamin K</a:t>
            </a:r>
          </a:p>
          <a:p>
            <a:pPr marL="0" indent="0">
              <a:buNone/>
            </a:pPr>
            <a:r>
              <a:rPr lang="en-US" dirty="0" smtClean="0"/>
              <a:t>13. Explain the etiology, pathogenesis and diagnosis of DIC. (Why does it sometimes cause spontaneous bleeding?)</a:t>
            </a:r>
          </a:p>
          <a:p>
            <a:pPr marL="0" indent="0">
              <a:buNone/>
            </a:pPr>
            <a:r>
              <a:rPr lang="en-US" b="1" dirty="0" smtClean="0">
                <a:solidFill>
                  <a:schemeClr val="accent4">
                    <a:lumMod val="75000"/>
                  </a:schemeClr>
                </a:solidFill>
              </a:rPr>
              <a:t>DIC is associated with lack of blood flow and can damage and cause major injury to the organs. The clotting proteins consumed in the blood and therefore a high risk of serious bleeding.</a:t>
            </a:r>
          </a:p>
          <a:p>
            <a:pPr marL="0" indent="0">
              <a:buNone/>
            </a:pPr>
            <a:r>
              <a:rPr lang="en-US" dirty="0" smtClean="0"/>
              <a:t>14. Explain how liver disease affects: platelet production, synthesis of clotting factors, Vitamin K storage, splenomegaly (platelet sequestration) and bleeding from esophageal varices and hemorrhoids</a:t>
            </a:r>
          </a:p>
          <a:p>
            <a:pPr marL="0" indent="0">
              <a:buNone/>
            </a:pPr>
            <a:r>
              <a:rPr lang="en-US" b="1" dirty="0" smtClean="0">
                <a:solidFill>
                  <a:schemeClr val="accent6"/>
                </a:solidFill>
              </a:rPr>
              <a:t>Liver disease is characterized by decreased TPO synthesis thereafter reducing hematopoiesis and increased platelets destruction in the spleen. Liver functionality is associated with platelet count in patients with chronic liver disease</a:t>
            </a:r>
          </a:p>
        </p:txBody>
      </p:sp>
    </p:spTree>
    <p:extLst>
      <p:ext uri="{BB962C8B-B14F-4D97-AF65-F5344CB8AC3E}">
        <p14:creationId xmlns:p14="http://schemas.microsoft.com/office/powerpoint/2010/main" val="1535323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993" y="179705"/>
            <a:ext cx="11793583" cy="6390912"/>
          </a:xfrm>
        </p:spPr>
        <p:txBody>
          <a:bodyPr>
            <a:normAutofit fontScale="70000" lnSpcReduction="20000"/>
          </a:bodyPr>
          <a:lstStyle/>
          <a:p>
            <a:pPr marL="0" indent="0">
              <a:buNone/>
            </a:pPr>
            <a:r>
              <a:rPr lang="en-US" dirty="0" smtClean="0"/>
              <a:t>Lecture 2D</a:t>
            </a:r>
          </a:p>
          <a:p>
            <a:pPr marL="0" indent="0">
              <a:buNone/>
            </a:pPr>
            <a:r>
              <a:rPr lang="en-US" dirty="0" smtClean="0"/>
              <a:t>15. Define terms related to the process of infection: reservoir, portal of exit, transmission, portal of entry, susceptible victim.</a:t>
            </a:r>
          </a:p>
          <a:p>
            <a:pPr marL="0" indent="0">
              <a:buNone/>
            </a:pPr>
            <a:r>
              <a:rPr lang="en-US" b="1" dirty="0" smtClean="0">
                <a:solidFill>
                  <a:schemeClr val="accent6">
                    <a:lumMod val="75000"/>
                  </a:schemeClr>
                </a:solidFill>
              </a:rPr>
              <a:t>Reservoir is a habitat for infectious agent in which they live, grow and multiply.</a:t>
            </a:r>
          </a:p>
          <a:p>
            <a:pPr marL="0" indent="0">
              <a:buNone/>
            </a:pPr>
            <a:r>
              <a:rPr lang="en-US" b="1" dirty="0" smtClean="0">
                <a:solidFill>
                  <a:schemeClr val="accent6">
                    <a:lumMod val="75000"/>
                  </a:schemeClr>
                </a:solidFill>
              </a:rPr>
              <a:t>Portal of exit is the site from which the microorganism exit the host and enter another hoist</a:t>
            </a:r>
          </a:p>
          <a:p>
            <a:pPr marL="0" indent="0">
              <a:buNone/>
            </a:pPr>
            <a:r>
              <a:rPr lang="en-US" b="1" dirty="0" smtClean="0">
                <a:solidFill>
                  <a:schemeClr val="accent6">
                    <a:lumMod val="75000"/>
                  </a:schemeClr>
                </a:solidFill>
              </a:rPr>
              <a:t>Transmission is the sequence in which the agent leaves the reservoir to another</a:t>
            </a:r>
          </a:p>
          <a:p>
            <a:pPr marL="0" indent="0">
              <a:buNone/>
            </a:pPr>
            <a:r>
              <a:rPr lang="en-US" b="1" dirty="0" smtClean="0">
                <a:solidFill>
                  <a:schemeClr val="accent6">
                    <a:lumMod val="75000"/>
                  </a:schemeClr>
                </a:solidFill>
              </a:rPr>
              <a:t>Portal of entry is the manner through which pathogens enter a suitable host.</a:t>
            </a:r>
          </a:p>
          <a:p>
            <a:pPr marL="0" indent="0">
              <a:buNone/>
            </a:pPr>
            <a:r>
              <a:rPr lang="en-US" b="1" dirty="0" smtClean="0">
                <a:solidFill>
                  <a:schemeClr val="accent6">
                    <a:lumMod val="75000"/>
                  </a:schemeClr>
                </a:solidFill>
              </a:rPr>
              <a:t>Susceptible victim is one with no prior protection to disease including vaccines and immunity</a:t>
            </a:r>
          </a:p>
          <a:p>
            <a:pPr marL="0" indent="0">
              <a:buNone/>
            </a:pPr>
            <a:r>
              <a:rPr lang="en-US" dirty="0" smtClean="0"/>
              <a:t>16. Define terms related to infective disease: incidence, prevalence, endemic, epidemic, pandemic, opportunistic, virulent, nosocomial.</a:t>
            </a:r>
          </a:p>
          <a:p>
            <a:pPr marL="0" indent="0">
              <a:buNone/>
            </a:pPr>
            <a:r>
              <a:rPr lang="en-US" b="1" dirty="0" smtClean="0">
                <a:solidFill>
                  <a:srgbClr val="00B0F0"/>
                </a:solidFill>
              </a:rPr>
              <a:t>Incidence is the measure of the possibility of a medical condition occurrence. </a:t>
            </a:r>
          </a:p>
          <a:p>
            <a:pPr marL="0" indent="0">
              <a:buNone/>
            </a:pPr>
            <a:r>
              <a:rPr lang="en-US" b="1" dirty="0" smtClean="0">
                <a:solidFill>
                  <a:srgbClr val="00B0F0"/>
                </a:solidFill>
              </a:rPr>
              <a:t>Prevalence is the portion of population with a specific point of time over a period.</a:t>
            </a:r>
          </a:p>
          <a:p>
            <a:pPr marL="0" indent="0">
              <a:buNone/>
            </a:pPr>
            <a:r>
              <a:rPr lang="en-US" b="1" dirty="0" smtClean="0">
                <a:solidFill>
                  <a:srgbClr val="00B0F0"/>
                </a:solidFill>
              </a:rPr>
              <a:t>Endemic is when the infection is maintained at baseline level in a geographic location without external influence</a:t>
            </a:r>
          </a:p>
          <a:p>
            <a:pPr marL="0" indent="0">
              <a:buNone/>
            </a:pPr>
            <a:r>
              <a:rPr lang="en-US" b="1" dirty="0" smtClean="0">
                <a:solidFill>
                  <a:srgbClr val="00B0F0"/>
                </a:solidFill>
              </a:rPr>
              <a:t>Opportunistic is an infection that occurs more often in people with weakened immune system.</a:t>
            </a:r>
          </a:p>
          <a:p>
            <a:pPr marL="0" indent="0">
              <a:buNone/>
            </a:pPr>
            <a:r>
              <a:rPr lang="en-US" b="1" dirty="0" smtClean="0">
                <a:solidFill>
                  <a:srgbClr val="00B0F0"/>
                </a:solidFill>
              </a:rPr>
              <a:t>Virulent is the severity of an infection</a:t>
            </a:r>
          </a:p>
          <a:p>
            <a:pPr marL="0" indent="0">
              <a:buNone/>
            </a:pPr>
            <a:r>
              <a:rPr lang="en-US" b="1" dirty="0" smtClean="0">
                <a:solidFill>
                  <a:srgbClr val="00B0F0"/>
                </a:solidFill>
              </a:rPr>
              <a:t>Nosocomial is evident in patients under medical care in health care delivery after discharge of patients.</a:t>
            </a:r>
          </a:p>
          <a:p>
            <a:pPr marL="0" indent="0">
              <a:buNone/>
            </a:pPr>
            <a:r>
              <a:rPr lang="en-US" dirty="0" smtClean="0"/>
              <a:t>17. Distinguish between the direct and indirect modes of transmitting an infection.</a:t>
            </a:r>
          </a:p>
          <a:p>
            <a:pPr marL="0" indent="0">
              <a:buNone/>
            </a:pPr>
            <a:r>
              <a:rPr lang="en-US" b="1" dirty="0" smtClean="0">
                <a:solidFill>
                  <a:srgbClr val="FF0000"/>
                </a:solidFill>
              </a:rPr>
              <a:t>Direct transmission occurs when there is physical contact whereas indirect occurs with no physical contact</a:t>
            </a:r>
            <a:r>
              <a:rPr lang="en-US" dirty="0" smtClean="0"/>
              <a:t>.</a:t>
            </a:r>
          </a:p>
        </p:txBody>
      </p:sp>
    </p:spTree>
    <p:extLst>
      <p:ext uri="{BB962C8B-B14F-4D97-AF65-F5344CB8AC3E}">
        <p14:creationId xmlns:p14="http://schemas.microsoft.com/office/powerpoint/2010/main" val="3385724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 y="166641"/>
            <a:ext cx="11989526" cy="6547667"/>
          </a:xfrm>
        </p:spPr>
        <p:txBody>
          <a:bodyPr>
            <a:normAutofit fontScale="85000" lnSpcReduction="20000"/>
          </a:bodyPr>
          <a:lstStyle/>
          <a:p>
            <a:pPr marL="0" indent="0">
              <a:buNone/>
            </a:pPr>
            <a:r>
              <a:rPr lang="en-US" dirty="0" smtClean="0"/>
              <a:t>18. Describe the two mechanisms by which resident bacteria (normal flora) cause disease </a:t>
            </a:r>
          </a:p>
          <a:p>
            <a:pPr marL="0" indent="0">
              <a:buNone/>
            </a:pPr>
            <a:r>
              <a:rPr lang="en-US" b="1" dirty="0" smtClean="0">
                <a:solidFill>
                  <a:srgbClr val="002060"/>
                </a:solidFill>
              </a:rPr>
              <a:t>Bacteria cause disease in two ways, first is by physically growing and invading tissues. The next is the releasing toxins in the body.</a:t>
            </a:r>
          </a:p>
          <a:p>
            <a:pPr marL="0" indent="0">
              <a:buNone/>
            </a:pPr>
            <a:r>
              <a:rPr lang="en-US" dirty="0" smtClean="0"/>
              <a:t>19. Define terms relating to pathogenicity of infective organisms: virulence, infectivity, toxigenicity, antigenicity, antigen variability, pathogen defenses.</a:t>
            </a:r>
          </a:p>
          <a:p>
            <a:pPr marL="0" indent="0">
              <a:buNone/>
            </a:pPr>
            <a:r>
              <a:rPr lang="en-US" b="1" dirty="0" smtClean="0">
                <a:solidFill>
                  <a:schemeClr val="accent2">
                    <a:lumMod val="75000"/>
                  </a:schemeClr>
                </a:solidFill>
              </a:rPr>
              <a:t>Virulence is the disease producing power of an organism. Infectivity is the pathogen’s capability to infect massive number of hosts. Toxigenicity is the ability of the organism to make toxins. Antigenicity is ability of a foreign body to bind . Antigen variability is a way through which infectious agent evade a host’s immune response. Pathogen defenses are is the ability of the body to counter disease causing pathogens.</a:t>
            </a:r>
          </a:p>
          <a:p>
            <a:pPr marL="0" indent="0">
              <a:buNone/>
            </a:pPr>
            <a:r>
              <a:rPr lang="en-US" dirty="0" smtClean="0"/>
              <a:t>20. List factors contributing to the susceptibility of the host.</a:t>
            </a:r>
          </a:p>
          <a:p>
            <a:pPr marL="0" indent="0">
              <a:buNone/>
            </a:pPr>
            <a:r>
              <a:rPr lang="en-US" b="1" dirty="0" smtClean="0"/>
              <a:t>Nutriotional status, intercurrent disease, pregnancy and immunosuppressive drugs.</a:t>
            </a:r>
          </a:p>
          <a:p>
            <a:pPr marL="0" indent="0">
              <a:buNone/>
            </a:pPr>
            <a:r>
              <a:rPr lang="en-US" dirty="0" smtClean="0"/>
              <a:t>21. Describe the shapes of free-living bacteria with rigid cell walls.</a:t>
            </a:r>
          </a:p>
          <a:p>
            <a:pPr marL="0" indent="0">
              <a:buNone/>
            </a:pPr>
            <a:r>
              <a:rPr lang="en-US" dirty="0" smtClean="0">
                <a:solidFill>
                  <a:srgbClr val="00B050"/>
                </a:solidFill>
              </a:rPr>
              <a:t>The structure is of uniform thickness around the cell therefore giving the cells to get the shapes rod, coccus or spiral.</a:t>
            </a:r>
          </a:p>
          <a:p>
            <a:pPr marL="0" indent="0">
              <a:buNone/>
            </a:pPr>
            <a:r>
              <a:rPr lang="en-US" dirty="0" smtClean="0"/>
              <a:t>22. Contrast the features of Gram- and Gram+ free-living bacteria with rigid cell walls. (Table provided within </a:t>
            </a:r>
            <a:r>
              <a:rPr lang="en-US" dirty="0" err="1" smtClean="0"/>
              <a:t>powerpoint</a:t>
            </a:r>
            <a:r>
              <a:rPr lang="en-US" dirty="0" smtClean="0"/>
              <a:t>)</a:t>
            </a:r>
          </a:p>
          <a:p>
            <a:pPr marL="0" indent="0">
              <a:buNone/>
            </a:pPr>
            <a:r>
              <a:rPr lang="en-US" dirty="0" smtClean="0">
                <a:solidFill>
                  <a:schemeClr val="accent5">
                    <a:lumMod val="75000"/>
                  </a:schemeClr>
                </a:solidFill>
              </a:rPr>
              <a:t>Gram positive bacteria have thick peptidoglycan layer and no outer lipid membrane while Gram negative have thin peptidoglycan layer and have outer lipid membrane</a:t>
            </a:r>
            <a:endParaRPr lang="en-US" dirty="0">
              <a:solidFill>
                <a:schemeClr val="accent5">
                  <a:lumMod val="75000"/>
                </a:schemeClr>
              </a:solidFill>
            </a:endParaRPr>
          </a:p>
        </p:txBody>
      </p:sp>
    </p:spTree>
    <p:extLst>
      <p:ext uri="{BB962C8B-B14F-4D97-AF65-F5344CB8AC3E}">
        <p14:creationId xmlns:p14="http://schemas.microsoft.com/office/powerpoint/2010/main" val="3733171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91439"/>
            <a:ext cx="12057017" cy="6622869"/>
          </a:xfrm>
        </p:spPr>
        <p:txBody>
          <a:bodyPr>
            <a:normAutofit fontScale="92500" lnSpcReduction="10000"/>
          </a:bodyPr>
          <a:lstStyle/>
          <a:p>
            <a:pPr marL="0" indent="0">
              <a:buNone/>
            </a:pPr>
            <a:r>
              <a:rPr lang="en-US" dirty="0" smtClean="0"/>
              <a:t>23. Contrast Rickettsia </a:t>
            </a:r>
            <a:r>
              <a:rPr lang="en-US" dirty="0" err="1" smtClean="0"/>
              <a:t>rickettsii</a:t>
            </a:r>
            <a:r>
              <a:rPr lang="en-US" dirty="0" smtClean="0"/>
              <a:t>, Chlamydia trachomatis and Mycoplasma </a:t>
            </a:r>
            <a:r>
              <a:rPr lang="en-US" dirty="0" err="1" smtClean="0"/>
              <a:t>pneumoniae</a:t>
            </a:r>
            <a:r>
              <a:rPr lang="en-US" dirty="0" smtClean="0"/>
              <a:t> with respect to their unique features and the diseases they cause.</a:t>
            </a:r>
          </a:p>
          <a:p>
            <a:pPr marL="0" indent="0">
              <a:buNone/>
            </a:pPr>
            <a:r>
              <a:rPr lang="en-US" b="1" dirty="0" smtClean="0">
                <a:solidFill>
                  <a:srgbClr val="FF0000"/>
                </a:solidFill>
              </a:rPr>
              <a:t>The diseases are considered as a special group of bacteria because they have common features of being spread by the arthropod vectors.</a:t>
            </a:r>
          </a:p>
          <a:p>
            <a:pPr marL="0" indent="0">
              <a:buNone/>
            </a:pPr>
            <a:r>
              <a:rPr lang="en-US" dirty="0" smtClean="0"/>
              <a:t>24. List ways resident bacteria are helpful to humans and describe how resident flora may cause disease.</a:t>
            </a:r>
          </a:p>
          <a:p>
            <a:pPr marL="0" indent="0">
              <a:buNone/>
            </a:pPr>
            <a:r>
              <a:rPr lang="en-US" dirty="0" smtClean="0">
                <a:solidFill>
                  <a:srgbClr val="92D050"/>
                </a:solidFill>
              </a:rPr>
              <a:t>Bacteria is helpful in that they help many animals to digest food, helping trees to grow and recycling of nutrients in environment.</a:t>
            </a:r>
          </a:p>
          <a:p>
            <a:pPr marL="0" indent="0">
              <a:buNone/>
            </a:pPr>
            <a:r>
              <a:rPr lang="en-US" dirty="0" smtClean="0"/>
              <a:t>25. Assign types of resident bacteria to their normal body locations and list diseases caused by their overgrowth: Staphlococcus aureus, </a:t>
            </a:r>
            <a:r>
              <a:rPr lang="en-US" dirty="0" err="1" smtClean="0"/>
              <a:t>Corenybacterium</a:t>
            </a:r>
            <a:r>
              <a:rPr lang="en-US" dirty="0" smtClean="0"/>
              <a:t>, Streptococcus </a:t>
            </a:r>
            <a:r>
              <a:rPr lang="en-US" dirty="0" err="1" smtClean="0"/>
              <a:t>mutans</a:t>
            </a:r>
            <a:r>
              <a:rPr lang="en-US" dirty="0" smtClean="0"/>
              <a:t>, Streptococcus </a:t>
            </a:r>
            <a:r>
              <a:rPr lang="en-US" dirty="0" err="1" smtClean="0"/>
              <a:t>pneumoniae</a:t>
            </a:r>
            <a:r>
              <a:rPr lang="en-US" dirty="0" smtClean="0"/>
              <a:t>, </a:t>
            </a:r>
            <a:r>
              <a:rPr lang="en-US" dirty="0" err="1" smtClean="0"/>
              <a:t>Haemophilus</a:t>
            </a:r>
            <a:r>
              <a:rPr lang="en-US" dirty="0" smtClean="0"/>
              <a:t> influenza, </a:t>
            </a:r>
            <a:r>
              <a:rPr lang="en-US" dirty="0" err="1" smtClean="0"/>
              <a:t>Bacteroides</a:t>
            </a:r>
            <a:r>
              <a:rPr lang="en-US" dirty="0" smtClean="0"/>
              <a:t>, Pseudomonas aeruginosa, Clostridium difficile.</a:t>
            </a:r>
          </a:p>
          <a:p>
            <a:pPr marL="0" indent="0">
              <a:buNone/>
            </a:pPr>
            <a:r>
              <a:rPr lang="en-US" dirty="0" smtClean="0">
                <a:solidFill>
                  <a:srgbClr val="0070C0"/>
                </a:solidFill>
              </a:rPr>
              <a:t>The resident bacteria are located in the skin, the ability to become pathogenic is due to the ability to adhere, grow and invade the host.</a:t>
            </a:r>
            <a:endParaRPr lang="en-US" dirty="0">
              <a:solidFill>
                <a:srgbClr val="0070C0"/>
              </a:solidFill>
            </a:endParaRPr>
          </a:p>
          <a:p>
            <a:pPr marL="0" indent="0">
              <a:buNone/>
            </a:pPr>
            <a:r>
              <a:rPr lang="en-US" dirty="0" smtClean="0"/>
              <a:t>26. Distinguish between bacteremia and sepsis.</a:t>
            </a:r>
          </a:p>
          <a:p>
            <a:pPr marL="0" indent="0">
              <a:buNone/>
            </a:pPr>
            <a:r>
              <a:rPr lang="en-US" dirty="0" smtClean="0">
                <a:solidFill>
                  <a:srgbClr val="7030A0"/>
                </a:solidFill>
              </a:rPr>
              <a:t>Bacteremia is the presence of bacteria in the blood and sepsis is the clinical diagnosis that needs further specification. </a:t>
            </a:r>
          </a:p>
          <a:p>
            <a:pPr marL="0" indent="0">
              <a:buNone/>
            </a:pPr>
            <a:endParaRPr lang="en-US" dirty="0"/>
          </a:p>
        </p:txBody>
      </p:sp>
    </p:spTree>
    <p:extLst>
      <p:ext uri="{BB962C8B-B14F-4D97-AF65-F5344CB8AC3E}">
        <p14:creationId xmlns:p14="http://schemas.microsoft.com/office/powerpoint/2010/main" val="958938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5201"/>
            <a:ext cx="12057017" cy="6547667"/>
          </a:xfrm>
        </p:spPr>
        <p:txBody>
          <a:bodyPr/>
          <a:lstStyle/>
          <a:p>
            <a:pPr marL="0" indent="0">
              <a:buNone/>
            </a:pPr>
            <a:r>
              <a:rPr lang="en-US" dirty="0" smtClean="0"/>
              <a:t>27. Describe the general structure of virus.</a:t>
            </a:r>
          </a:p>
          <a:p>
            <a:pPr marL="0" indent="0">
              <a:buNone/>
            </a:pPr>
            <a:r>
              <a:rPr lang="en-US" b="1" dirty="0" smtClean="0">
                <a:solidFill>
                  <a:schemeClr val="accent4">
                    <a:lumMod val="75000"/>
                  </a:schemeClr>
                </a:solidFill>
              </a:rPr>
              <a:t>The simplest structure consists of two basic components, nucleic acid which is a single stranded DNA and a protein coating too, the capsid  functions is a shell to protection of viral genome.</a:t>
            </a:r>
          </a:p>
          <a:p>
            <a:pPr marL="0" indent="0">
              <a:buNone/>
            </a:pPr>
            <a:r>
              <a:rPr lang="en-US" dirty="0" smtClean="0"/>
              <a:t>28. Describe two means by which infecting viruses enter their host cells and two means by which progeny viruses exit their host cells.</a:t>
            </a:r>
          </a:p>
          <a:p>
            <a:pPr marL="0" indent="0">
              <a:buNone/>
            </a:pPr>
            <a:r>
              <a:rPr lang="en-US" b="1" dirty="0" smtClean="0">
                <a:solidFill>
                  <a:srgbClr val="FF0000"/>
                </a:solidFill>
              </a:rPr>
              <a:t>The viruses are initiated through change of viral proteins, penetration through non enveloped viruses and fusion with enveloped virus. Viruses exit the host cells by budding and cell lysis.</a:t>
            </a:r>
          </a:p>
          <a:p>
            <a:pPr marL="0" indent="0">
              <a:buNone/>
            </a:pPr>
            <a:r>
              <a:rPr lang="en-US" dirty="0" smtClean="0"/>
              <a:t>29. Explain why viruses are dependent upon the host cell for reproduction.</a:t>
            </a:r>
          </a:p>
          <a:p>
            <a:pPr marL="0" indent="0">
              <a:buNone/>
            </a:pPr>
            <a:r>
              <a:rPr lang="en-US" b="1" dirty="0" smtClean="0">
                <a:solidFill>
                  <a:srgbClr val="7030A0"/>
                </a:solidFill>
              </a:rPr>
              <a:t>Through the host’s metabolism the viral DNA begins to replicate and formation of proteins occurs helping in an important part of their reproduction</a:t>
            </a:r>
          </a:p>
          <a:p>
            <a:pPr marL="0" indent="0">
              <a:buNone/>
            </a:pPr>
            <a:r>
              <a:rPr lang="en-US" dirty="0" smtClean="0"/>
              <a:t>30. List all of the possible types of viral genetic material.</a:t>
            </a:r>
          </a:p>
          <a:p>
            <a:pPr marL="0" indent="0">
              <a:buNone/>
            </a:pPr>
            <a:r>
              <a:rPr lang="en-US" b="1" dirty="0" smtClean="0">
                <a:solidFill>
                  <a:schemeClr val="accent1">
                    <a:lumMod val="75000"/>
                  </a:schemeClr>
                </a:solidFill>
              </a:rPr>
              <a:t>RNA and DNA</a:t>
            </a:r>
            <a:endParaRPr lang="en-US" b="1" dirty="0">
              <a:solidFill>
                <a:schemeClr val="accent1">
                  <a:lumMod val="75000"/>
                </a:schemeClr>
              </a:solidFill>
            </a:endParaRPr>
          </a:p>
        </p:txBody>
      </p:sp>
    </p:spTree>
    <p:extLst>
      <p:ext uri="{BB962C8B-B14F-4D97-AF65-F5344CB8AC3E}">
        <p14:creationId xmlns:p14="http://schemas.microsoft.com/office/powerpoint/2010/main" val="89597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616" y="62139"/>
            <a:ext cx="11911149" cy="6573792"/>
          </a:xfrm>
        </p:spPr>
        <p:txBody>
          <a:bodyPr/>
          <a:lstStyle/>
          <a:p>
            <a:pPr marL="0" indent="0">
              <a:buNone/>
            </a:pPr>
            <a:r>
              <a:rPr lang="en-US" dirty="0" smtClean="0"/>
              <a:t>31. Contrast these eukaryotic infective agents, fungi and protozoans, with respect to cell wall structure, number of cells per organism, modes of replication.</a:t>
            </a:r>
          </a:p>
          <a:p>
            <a:pPr marL="0" indent="0">
              <a:buNone/>
            </a:pPr>
            <a:r>
              <a:rPr lang="en-US" dirty="0" smtClean="0">
                <a:solidFill>
                  <a:schemeClr val="accent2">
                    <a:lumMod val="75000"/>
                  </a:schemeClr>
                </a:solidFill>
              </a:rPr>
              <a:t>Bacteria and viruses are mainly responsible for large numbers of infectious disease that inflict diseases on human beings.</a:t>
            </a:r>
          </a:p>
          <a:p>
            <a:pPr marL="0" indent="0">
              <a:buNone/>
            </a:pPr>
            <a:r>
              <a:rPr lang="en-US" dirty="0" smtClean="0"/>
              <a:t>32. Explain why diseases caused by eukaryotic organisms may be difficult to treat.</a:t>
            </a:r>
          </a:p>
          <a:p>
            <a:pPr marL="0" indent="0">
              <a:buNone/>
            </a:pPr>
            <a:r>
              <a:rPr lang="en-US" b="1" dirty="0" smtClean="0">
                <a:solidFill>
                  <a:srgbClr val="0070C0"/>
                </a:solidFill>
              </a:rPr>
              <a:t>The  eukaryotic microbial pathogens display drug resistance by reducing the overall intracellular concentration of the drug.</a:t>
            </a:r>
          </a:p>
          <a:p>
            <a:pPr marL="0" indent="0">
              <a:buNone/>
            </a:pPr>
            <a:r>
              <a:rPr lang="en-US" dirty="0" smtClean="0"/>
              <a:t>33. Contrast major infective diseases with respect to causative organism category ((bacteria, virus, fungus, protozoan) and insect vectors (Table provided).</a:t>
            </a:r>
          </a:p>
          <a:p>
            <a:pPr marL="0" indent="0">
              <a:buNone/>
            </a:pPr>
            <a:r>
              <a:rPr lang="en-US" b="1" dirty="0" smtClean="0">
                <a:solidFill>
                  <a:srgbClr val="002060"/>
                </a:solidFill>
              </a:rPr>
              <a:t>Infective diseases have the bacteria as the causative organism, rocky mountain and Lyme disease have bacteria tick vector. The bubonic plague is mainly associated with bacteria mosquito vector.</a:t>
            </a:r>
            <a:endParaRPr lang="en-US" b="1" dirty="0">
              <a:solidFill>
                <a:srgbClr val="002060"/>
              </a:solidFill>
            </a:endParaRPr>
          </a:p>
        </p:txBody>
      </p:sp>
    </p:spTree>
    <p:extLst>
      <p:ext uri="{BB962C8B-B14F-4D97-AF65-F5344CB8AC3E}">
        <p14:creationId xmlns:p14="http://schemas.microsoft.com/office/powerpoint/2010/main" val="3297061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TotalTime>
  <Words>1658</Words>
  <Application>Microsoft Office PowerPoint</Application>
  <PresentationFormat>Widescreen</PresentationFormat>
  <Paragraphs>86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waithuki</dc:creator>
  <cp:lastModifiedBy>waithuki</cp:lastModifiedBy>
  <cp:revision>24</cp:revision>
  <dcterms:created xsi:type="dcterms:W3CDTF">2021-06-02T16:06:45Z</dcterms:created>
  <dcterms:modified xsi:type="dcterms:W3CDTF">2021-06-02T20:47:30Z</dcterms:modified>
</cp:coreProperties>
</file>